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DCD8"/>
          </a:solidFill>
        </a:fill>
      </a:tcStyle>
    </a:wholeTbl>
    <a:band2H>
      <a:tcTxStyle b="def" i="def"/>
      <a:tcStyle>
        <a:tcBdr/>
        <a:fill>
          <a:solidFill>
            <a:srgbClr val="E6EEEC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DD0DD"/>
          </a:solidFill>
        </a:fill>
      </a:tcStyle>
    </a:wholeTbl>
    <a:band2H>
      <a:tcTxStyle b="def" i="def"/>
      <a:tcStyle>
        <a:tcBdr/>
        <a:fill>
          <a:solidFill>
            <a:srgbClr val="E8E9EF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9" name="Shape 10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Relationship Id="rId4" Type="http://schemas.openxmlformats.org/officeDocument/2006/relationships/image" Target="../media/image2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3" descr="Picture 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Grafik 4" descr="Grafik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15" descr="Picture 15"/>
          <p:cNvPicPr>
            <a:picLocks noChangeAspect="1"/>
          </p:cNvPicPr>
          <p:nvPr/>
        </p:nvPicPr>
        <p:blipFill>
          <a:blip r:embed="rId4">
            <a:extLst/>
          </a:blip>
          <a:srcRect l="0" t="0" r="0" b="35362"/>
          <a:stretch>
            <a:fillRect/>
          </a:stretch>
        </p:blipFill>
        <p:spPr>
          <a:xfrm>
            <a:off x="0" y="2997200"/>
            <a:ext cx="9144000" cy="3455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9" descr="Picture 9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0" y="-3175"/>
            <a:ext cx="9144000" cy="68707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ext Box 14"/>
          <p:cNvSpPr txBox="1"/>
          <p:nvPr/>
        </p:nvSpPr>
        <p:spPr>
          <a:xfrm>
            <a:off x="396875" y="6475412"/>
            <a:ext cx="3670300" cy="225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800"/>
            </a:pPr>
            <a:r>
              <a:t>KIT – Universität des Landes Baden-Württemberg und</a:t>
            </a:r>
          </a:p>
          <a:p>
            <a:pPr>
              <a:defRPr sz="800"/>
            </a:pPr>
            <a:r>
              <a:t>nationales Großforschungszentrum in der Helmholtz-Gemeinschaft</a:t>
            </a:r>
          </a:p>
        </p:txBody>
      </p:sp>
      <p:sp>
        <p:nvSpPr>
          <p:cNvPr id="18" name="Text Box 21"/>
          <p:cNvSpPr txBox="1"/>
          <p:nvPr/>
        </p:nvSpPr>
        <p:spPr>
          <a:xfrm>
            <a:off x="385763" y="3375515"/>
            <a:ext cx="4537076" cy="135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Institut für Organische Chemie – Seminar zum Fortgeschrittenenpraktikum</a:t>
            </a:r>
          </a:p>
        </p:txBody>
      </p:sp>
      <p:sp>
        <p:nvSpPr>
          <p:cNvPr id="19" name="Text Box 14"/>
          <p:cNvSpPr txBox="1"/>
          <p:nvPr/>
        </p:nvSpPr>
        <p:spPr>
          <a:xfrm>
            <a:off x="7318375" y="6497637"/>
            <a:ext cx="1727200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defRPr b="1" sz="16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www.kit.edu</a:t>
            </a:r>
          </a:p>
        </p:txBody>
      </p:sp>
      <p:pic>
        <p:nvPicPr>
          <p:cNvPr id="20" name="Picture 11" descr="Picture 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5288" y="333375"/>
            <a:ext cx="1619251" cy="747713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Title Text"/>
          <p:cNvSpPr txBox="1"/>
          <p:nvPr>
            <p:ph type="title"/>
          </p:nvPr>
        </p:nvSpPr>
        <p:spPr>
          <a:xfrm>
            <a:off x="395288" y="1268412"/>
            <a:ext cx="8389937" cy="649288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6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396875" y="2232025"/>
            <a:ext cx="8370889" cy="62071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b="1" sz="1800"/>
            </a:lvl1pPr>
            <a:lvl2pPr marL="714375" indent="-257175">
              <a:spcBef>
                <a:spcPts val="0"/>
              </a:spcBef>
              <a:buBlip>
                <a:blip r:embed="rId6"/>
              </a:buBlip>
              <a:defRPr b="1" sz="1800"/>
            </a:lvl2pPr>
            <a:lvl3pPr marL="1085850" indent="-171450">
              <a:spcBef>
                <a:spcPts val="0"/>
              </a:spcBef>
              <a:buBlip>
                <a:blip r:embed="rId6"/>
              </a:buBlip>
              <a:defRPr b="1" sz="1800"/>
            </a:lvl3pPr>
            <a:lvl4pPr marL="1628775" indent="-257175">
              <a:spcBef>
                <a:spcPts val="0"/>
              </a:spcBef>
              <a:buBlip>
                <a:blip r:embed="rId6"/>
              </a:buBlip>
              <a:defRPr b="1" sz="1800"/>
            </a:lvl4pPr>
            <a:lvl5pPr marL="2122714" indent="-293914">
              <a:spcBef>
                <a:spcPts val="0"/>
              </a:spcBef>
              <a:buBlip>
                <a:blip r:embed="rId6"/>
              </a:buBlip>
              <a:defRPr b="1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None/>
              <a:defRPr sz="2000"/>
            </a:lvl1pPr>
            <a:lvl2pPr marL="0" indent="457200">
              <a:spcBef>
                <a:spcPts val="400"/>
              </a:spcBef>
              <a:buSzTx/>
              <a:buNone/>
              <a:defRPr sz="2000"/>
            </a:lvl2pPr>
            <a:lvl3pPr marL="0" indent="914400">
              <a:spcBef>
                <a:spcPts val="400"/>
              </a:spcBef>
              <a:buSzTx/>
              <a:buNone/>
              <a:defRPr sz="2000"/>
            </a:lvl3pPr>
            <a:lvl4pPr marL="0" indent="1371600">
              <a:spcBef>
                <a:spcPts val="400"/>
              </a:spcBef>
              <a:buSzTx/>
              <a:buNone/>
              <a:defRPr sz="2000"/>
            </a:lvl4pPr>
            <a:lvl5pPr marL="0" indent="1828800">
              <a:spcBef>
                <a:spcPts val="400"/>
              </a:spcBef>
              <a:buSz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Body Level One…"/>
          <p:cNvSpPr txBox="1"/>
          <p:nvPr>
            <p:ph type="body" sz="half" idx="1"/>
          </p:nvPr>
        </p:nvSpPr>
        <p:spPr>
          <a:xfrm>
            <a:off x="392113" y="1198562"/>
            <a:ext cx="4102101" cy="489426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buBlip>
                <a:blip r:embed="rId2"/>
              </a:buBlip>
              <a:defRPr sz="2800"/>
            </a:lvl1pPr>
            <a:lvl2pPr marL="790575" indent="-333375">
              <a:spcBef>
                <a:spcPts val="600"/>
              </a:spcBef>
              <a:buBlip>
                <a:blip r:embed="rId2"/>
              </a:buBlip>
              <a:defRPr sz="2800"/>
            </a:lvl2pPr>
            <a:lvl3pPr marL="1234439" indent="-320039">
              <a:spcBef>
                <a:spcPts val="600"/>
              </a:spcBef>
              <a:buBlip>
                <a:blip r:embed="rId2"/>
              </a:buBlip>
              <a:defRPr sz="2800"/>
            </a:lvl3pPr>
            <a:lvl4pPr marL="1727200" indent="-355600">
              <a:spcBef>
                <a:spcPts val="600"/>
              </a:spcBef>
              <a:buBlip>
                <a:blip r:embed="rId2"/>
              </a:buBlip>
              <a:defRPr sz="2800"/>
            </a:lvl4pPr>
            <a:lvl5pPr marL="2184400" indent="-355600">
              <a:spcBef>
                <a:spcPts val="600"/>
              </a:spcBef>
              <a:buBlip>
                <a:blip r:embed="rId2"/>
              </a:buBlip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13" descr="Picture 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Grafik 4" descr="Grafik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0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Textplatzhalter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b="1"/>
            </a:pP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8" name="Title Text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13" descr="Picture 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Grafik 4" descr="Grafik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buBlip>
                <a:blip r:embed="rId4"/>
              </a:buBlip>
              <a:defRPr sz="3200"/>
            </a:lvl1pPr>
            <a:lvl2pPr marL="783771" indent="-326571">
              <a:spcBef>
                <a:spcPts val="700"/>
              </a:spcBef>
              <a:buBlip>
                <a:blip r:embed="rId4"/>
              </a:buBlip>
              <a:defRPr sz="3200"/>
            </a:lvl2pPr>
            <a:lvl3pPr marL="1219200" indent="-304800">
              <a:spcBef>
                <a:spcPts val="700"/>
              </a:spcBef>
              <a:buBlip>
                <a:blip r:embed="rId4"/>
              </a:buBlip>
              <a:defRPr sz="3200"/>
            </a:lvl3pPr>
            <a:lvl4pPr marL="1737360" indent="-365760">
              <a:spcBef>
                <a:spcPts val="700"/>
              </a:spcBef>
              <a:buBlip>
                <a:blip r:embed="rId4"/>
              </a:buBlip>
              <a:defRPr sz="3200"/>
            </a:lvl4pPr>
            <a:lvl5pPr marL="2194560" indent="-365760">
              <a:spcBef>
                <a:spcPts val="700"/>
              </a:spcBef>
              <a:buBlip>
                <a:blip r:embed="rId4"/>
              </a:buBlip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Textplatzhalter 3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400"/>
            </a:pP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13" descr="Picture 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Grafik 4" descr="Grafik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/>
            <a:r>
              <a:t>Title Text</a:t>
            </a:r>
          </a:p>
        </p:txBody>
      </p:sp>
      <p:sp>
        <p:nvSpPr>
          <p:cNvPr id="100" name="Bildplatzhalter 2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1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None/>
              <a:defRPr sz="1400"/>
            </a:lvl1pPr>
            <a:lvl2pPr marL="0" indent="457200">
              <a:spcBef>
                <a:spcPts val="300"/>
              </a:spcBef>
              <a:buSzTx/>
              <a:buNone/>
              <a:defRPr sz="1400"/>
            </a:lvl2pPr>
            <a:lvl3pPr marL="0" indent="914400">
              <a:spcBef>
                <a:spcPts val="300"/>
              </a:spcBef>
              <a:buSzTx/>
              <a:buNone/>
              <a:defRPr sz="1400"/>
            </a:lvl3pPr>
            <a:lvl4pPr marL="0" indent="1371600">
              <a:spcBef>
                <a:spcPts val="300"/>
              </a:spcBef>
              <a:buSzTx/>
              <a:buNone/>
              <a:defRPr sz="1400"/>
            </a:lvl4pPr>
            <a:lvl5pPr marL="0" indent="1828800">
              <a:spcBef>
                <a:spcPts val="300"/>
              </a:spcBef>
              <a:buSz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3">
            <a:lumOff val="44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3" descr="Picture 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Grafik 4" descr="Grafik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/>
          <p:nvPr>
            <p:ph type="title"/>
          </p:nvPr>
        </p:nvSpPr>
        <p:spPr>
          <a:xfrm>
            <a:off x="1187624" y="333375"/>
            <a:ext cx="6114876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392113" y="1198562"/>
            <a:ext cx="8356601" cy="4894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buBlip>
                <a:blip r:embed="rId4"/>
              </a:buBlip>
            </a:lvl1pPr>
            <a:lvl2pPr>
              <a:buBlip>
                <a:blip r:embed="rId4"/>
              </a:buBlip>
            </a:lvl2pPr>
            <a:lvl3pPr>
              <a:buBlip>
                <a:blip r:embed="rId4"/>
              </a:buBlip>
            </a:lvl3pPr>
            <a:lvl4pPr>
              <a:buBlip>
                <a:blip r:embed="rId4"/>
              </a:buBlip>
            </a:lvl4pPr>
            <a:lvl5pPr>
              <a:buBlip>
                <a:blip r:embed="rId4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8241694" y="6406785"/>
            <a:ext cx="273657" cy="26425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70000"/>
        <a:buFontTx/>
        <a:buBlip>
          <a:blip r:embed="rId4"/>
        </a:buBlip>
        <a:tabLst/>
        <a:defRPr b="0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8001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4"/>
        </a:buBlip>
        <a:tabLst/>
        <a:defRPr b="0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143000" marR="0" indent="-2286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4"/>
        </a:buBlip>
        <a:tabLst/>
        <a:defRPr b="0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145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4"/>
        </a:buBlip>
        <a:tabLst/>
        <a:defRPr b="0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2206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4"/>
        </a:buBlip>
        <a:tabLst/>
        <a:defRPr b="0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778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4"/>
        </a:buBlip>
        <a:tabLst/>
        <a:defRPr b="0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1350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4"/>
        </a:buBlip>
        <a:tabLst/>
        <a:defRPr b="0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922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4"/>
        </a:buBlip>
        <a:tabLst/>
        <a:defRPr b="0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494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4"/>
        </a:buBlip>
        <a:tabLst/>
        <a:defRPr b="0" baseline="0" cap="none" i="0" spc="0" strike="noStrike" sz="24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Relationship Id="rId3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6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jpeg"/><Relationship Id="rId4" Type="http://schemas.openxmlformats.org/officeDocument/2006/relationships/image" Target="../media/image11.png"/><Relationship Id="rId5" Type="http://schemas.openxmlformats.org/officeDocument/2006/relationships/hyperlink" Target="https://en.wikipedia.org/wiki/Vanadium_redox_battery#/media/File:Redox_Flow_Battery.jpg" TargetMode="Externa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jpeg"/><Relationship Id="rId4" Type="http://schemas.openxmlformats.org/officeDocument/2006/relationships/image" Target="../media/image12.png"/><Relationship Id="rId5" Type="http://schemas.openxmlformats.org/officeDocument/2006/relationships/image" Target="../media/image7.jpe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jpeg"/><Relationship Id="rId4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platzhalter 2"/>
          <p:cNvSpPr txBox="1"/>
          <p:nvPr>
            <p:ph type="body" sz="quarter" idx="1"/>
          </p:nvPr>
        </p:nvSpPr>
        <p:spPr>
          <a:xfrm>
            <a:off x="685800" y="1124744"/>
            <a:ext cx="7772400" cy="1500188"/>
          </a:xfrm>
          <a:prstGeom prst="rect">
            <a:avLst/>
          </a:prstGeom>
        </p:spPr>
        <p:txBody>
          <a:bodyPr/>
          <a:lstStyle>
            <a:lvl1pPr algn="ctr">
              <a:spcBef>
                <a:spcPts val="900"/>
              </a:spcBef>
              <a:defRPr b="1" sz="4000"/>
            </a:lvl1pPr>
          </a:lstStyle>
          <a:p>
            <a:pPr/>
            <a:r>
              <a:t>Utilizing unused renewable energy</a:t>
            </a:r>
          </a:p>
        </p:txBody>
      </p:sp>
      <p:pic>
        <p:nvPicPr>
          <p:cNvPr id="11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97967" y="2924943"/>
            <a:ext cx="5148066" cy="26741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Grafik 4" descr="Grafik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Lifecycle 20 to 50 years…"/>
          <p:cNvSpPr txBox="1"/>
          <p:nvPr>
            <p:ph type="body" idx="1"/>
          </p:nvPr>
        </p:nvSpPr>
        <p:spPr>
          <a:xfrm>
            <a:off x="392113" y="1198562"/>
            <a:ext cx="6634262" cy="489426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Lifecycle 20 to 50 years</a:t>
            </a:r>
          </a:p>
          <a:p>
            <a:pPr>
              <a:buBlip>
                <a:blip r:embed="rId2"/>
              </a:buBlip>
            </a:pPr>
            <a:r>
              <a:t>Issue: Suitable terrain</a:t>
            </a:r>
          </a:p>
          <a:p>
            <a:pPr lvl="1" marL="800100" indent="-342900">
              <a:buSzPct val="70000"/>
              <a:buBlip>
                <a:blip r:embed="rId2"/>
              </a:buBlip>
            </a:pPr>
            <a:r>
              <a:t>Elevation</a:t>
            </a:r>
          </a:p>
          <a:p>
            <a:pPr lvl="1" marL="800100" indent="-342900">
              <a:buSzPct val="70000"/>
              <a:buBlip>
                <a:blip r:embed="rId2"/>
              </a:buBlip>
            </a:pPr>
            <a:r>
              <a:t>Water availability</a:t>
            </a:r>
          </a:p>
          <a:p>
            <a:pPr>
              <a:buBlip>
                <a:blip r:embed="rId2"/>
              </a:buBlip>
            </a:pPr>
            <a:r>
              <a:t>New technology</a:t>
            </a:r>
          </a:p>
        </p:txBody>
      </p:sp>
      <p:sp>
        <p:nvSpPr>
          <p:cNvPr id="1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5" name="Pumped storage hydropow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Pumped storage hydropower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Fußzeilenplatzhalter 6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198" name="Titel 1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Power-to-Gas</a:t>
            </a:r>
          </a:p>
        </p:txBody>
      </p:sp>
      <p:pic>
        <p:nvPicPr>
          <p:cNvPr id="199" name="Grafik 3" descr="Grafik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Foliennummernplatzhalter 7"/>
          <p:cNvSpPr txBox="1"/>
          <p:nvPr>
            <p:ph type="sldNum" sz="quarter" idx="2"/>
          </p:nvPr>
        </p:nvSpPr>
        <p:spPr>
          <a:xfrm>
            <a:off x="8253005" y="6406785"/>
            <a:ext cx="262345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1" name="Textfeld 2"/>
          <p:cNvSpPr txBox="1"/>
          <p:nvPr/>
        </p:nvSpPr>
        <p:spPr>
          <a:xfrm>
            <a:off x="499996" y="5668981"/>
            <a:ext cx="7395159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Figure X: Power-to-Gas concepts</a:t>
            </a:r>
          </a:p>
        </p:txBody>
      </p:sp>
      <p:pic>
        <p:nvPicPr>
          <p:cNvPr id="20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4276" y="1189018"/>
            <a:ext cx="8235447" cy="44642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205" name="Titel 1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Batteries</a:t>
            </a:r>
          </a:p>
        </p:txBody>
      </p:sp>
      <p:sp>
        <p:nvSpPr>
          <p:cNvPr id="206" name="Inhaltsplatzhalter 2"/>
          <p:cNvSpPr txBox="1"/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Vanadium Redox Flow Battery</a:t>
            </a:r>
          </a:p>
        </p:txBody>
      </p:sp>
      <p:pic>
        <p:nvPicPr>
          <p:cNvPr id="207" name="Grafik 3" descr="Grafik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Foliennummernplatzhalter 5"/>
          <p:cNvSpPr txBox="1"/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9" name="Screenshot 2020-01-28 at 09.18.16.png" descr="Screenshot 2020-01-28 at 09.18.1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17854" y="1772263"/>
            <a:ext cx="6053218" cy="4234655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100"/>
            </a:pPr>
            <a:r>
              <a:t>Source: </a:t>
            </a:r>
            <a:r>
              <a:rPr u="sng">
                <a:solidFill>
                  <a:srgbClr val="808080"/>
                </a:solidFill>
                <a:uFill>
                  <a:solidFill>
                    <a:srgbClr val="808080"/>
                  </a:solidFill>
                </a:uFill>
                <a:hlinkClick r:id="rId5" invalidUrl="" action="" tgtFrame="" tooltip="" history="1" highlightClick="0" endSnd="0"/>
              </a:rPr>
              <a:t>https://en.wikipedia.org/wiki/Vanadium_redox_battery#/media/File:Redox_Flow_Battery.jpg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Vanadium Redox Flow Batte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Vanadium Redox Flow Battery</a:t>
            </a:r>
          </a:p>
        </p:txBody>
      </p:sp>
      <p:sp>
        <p:nvSpPr>
          <p:cNvPr id="213" name="12,000-20,000 cycle life (90% capacity drop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12,000-20,000 cycle life (90% capacity drop)</a:t>
            </a:r>
          </a:p>
          <a:p>
            <a:pPr>
              <a:buBlip>
                <a:blip r:embed="rId2"/>
              </a:buBlip>
            </a:pPr>
            <a:r>
              <a:t>330-970 €/kWh</a:t>
            </a:r>
          </a:p>
          <a:p>
            <a:pPr>
              <a:buBlip>
                <a:blip r:embed="rId2"/>
              </a:buBlip>
            </a:pPr>
            <a:r>
              <a:t>75% efficiency </a:t>
            </a: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  <a:r>
              <a:t>Disadvantages</a:t>
            </a:r>
          </a:p>
          <a:p>
            <a:pPr lvl="1">
              <a:buSzPct val="70000"/>
              <a:buBlip>
                <a:blip r:embed="rId2"/>
              </a:buBlip>
            </a:pPr>
            <a:r>
              <a:t>Toxic chemicals</a:t>
            </a:r>
          </a:p>
          <a:p>
            <a:pPr lvl="1">
              <a:buSzPct val="70000"/>
              <a:buBlip>
                <a:blip r:embed="rId2"/>
              </a:buBlip>
            </a:pPr>
            <a:r>
              <a:t>Early stage in development</a:t>
            </a:r>
          </a:p>
          <a:p>
            <a:pPr lvl="1">
              <a:buSzPct val="70000"/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  <a:r>
              <a:t>Advantages </a:t>
            </a:r>
          </a:p>
          <a:p>
            <a:pPr lvl="1">
              <a:buSzPct val="70000"/>
              <a:buBlip>
                <a:blip r:embed="rId2"/>
              </a:buBlip>
            </a:pPr>
            <a:r>
              <a:t>Power and energy are separated</a:t>
            </a:r>
          </a:p>
          <a:p>
            <a:pPr lvl="1">
              <a:buSzPct val="70000"/>
              <a:buBlip>
                <a:blip r:embed="rId2"/>
              </a:buBlip>
            </a:pPr>
            <a:r>
              <a:t>Discharge up to 20h</a:t>
            </a:r>
          </a:p>
        </p:txBody>
      </p:sp>
      <p:sp>
        <p:nvSpPr>
          <p:cNvPr id="2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ußzeilenplatzhalter 5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217" name="Titel 1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Comparison</a:t>
            </a:r>
          </a:p>
        </p:txBody>
      </p:sp>
      <p:graphicFrame>
        <p:nvGraphicFramePr>
          <p:cNvPr id="218" name="Inhaltsplatzhalter 4"/>
          <p:cNvGraphicFramePr/>
          <p:nvPr/>
        </p:nvGraphicFramePr>
        <p:xfrm>
          <a:off x="392113" y="1198562"/>
          <a:ext cx="8356603" cy="4030639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1392767"/>
                <a:gridCol w="1392767"/>
                <a:gridCol w="1392767"/>
                <a:gridCol w="1392767"/>
                <a:gridCol w="1392767"/>
                <a:gridCol w="1392767"/>
              </a:tblGrid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Cost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Efficiency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Safety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Scalability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Technical feasibility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Vehicle to grid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Pumped storage hydropower 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Hydrogen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Power-to-Gas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Batteries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</a:tbl>
          </a:graphicData>
        </a:graphic>
      </p:graphicFrame>
      <p:pic>
        <p:nvPicPr>
          <p:cNvPr id="219" name="Grafik 3" descr="Grafik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Foliennummernplatzhalter 6"/>
          <p:cNvSpPr txBox="1"/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1" name="Gerader Verbinder 7"/>
          <p:cNvSpPr/>
          <p:nvPr/>
        </p:nvSpPr>
        <p:spPr>
          <a:xfrm>
            <a:off x="392112" y="1198562"/>
            <a:ext cx="1371577" cy="646262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22" name="Textfeld 8"/>
          <p:cNvSpPr txBox="1"/>
          <p:nvPr/>
        </p:nvSpPr>
        <p:spPr>
          <a:xfrm>
            <a:off x="961470" y="1192708"/>
            <a:ext cx="91667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Criteria</a:t>
            </a:r>
          </a:p>
        </p:txBody>
      </p:sp>
      <p:sp>
        <p:nvSpPr>
          <p:cNvPr id="223" name="Textfeld 9"/>
          <p:cNvSpPr txBox="1"/>
          <p:nvPr/>
        </p:nvSpPr>
        <p:spPr>
          <a:xfrm>
            <a:off x="378191" y="1536465"/>
            <a:ext cx="142415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Systems</a:t>
            </a:r>
          </a:p>
        </p:txBody>
      </p:sp>
      <p:sp>
        <p:nvSpPr>
          <p:cNvPr id="224" name="Textfeld 2"/>
          <p:cNvSpPr txBox="1"/>
          <p:nvPr/>
        </p:nvSpPr>
        <p:spPr>
          <a:xfrm>
            <a:off x="437833" y="5434569"/>
            <a:ext cx="803179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Table 1: </a:t>
            </a:r>
            <a:r>
              <a:t>Comparison</a:t>
            </a:r>
            <a:r>
              <a:t> between energy storage systems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227" name="Titel 1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228" name="Inhaltsplatzhalter 2"/>
          <p:cNvSpPr txBox="1"/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Various technologies technically feasible and scalable</a:t>
            </a:r>
          </a:p>
          <a:p>
            <a:pPr>
              <a:buBlip>
                <a:blip r:embed="rId2"/>
              </a:buBlip>
            </a:pPr>
            <a:r>
              <a:t>Overall best solution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t> </a:t>
            </a:r>
            <a:r>
              <a:rPr b="1" u="sng"/>
              <a:t>Battery storage</a:t>
            </a:r>
          </a:p>
        </p:txBody>
      </p:sp>
      <p:pic>
        <p:nvPicPr>
          <p:cNvPr id="229" name="Grafik 3" descr="Grafik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Foliennummernplatzhalter 5"/>
          <p:cNvSpPr txBox="1"/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1" name="Grafik 6" descr="Grafik 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65417" y="2150872"/>
            <a:ext cx="6609992" cy="35085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icture 2" descr="Picture 2"/>
          <p:cNvPicPr>
            <a:picLocks noChangeAspect="1"/>
          </p:cNvPicPr>
          <p:nvPr/>
        </p:nvPicPr>
        <p:blipFill>
          <a:blip r:embed="rId5">
            <a:alphaModFix amt="35000"/>
            <a:extLst/>
          </a:blip>
          <a:stretch>
            <a:fillRect/>
          </a:stretch>
        </p:blipFill>
        <p:spPr>
          <a:xfrm>
            <a:off x="1691680" y="2285334"/>
            <a:ext cx="1368153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5">
            <a:alphaModFix amt="35000"/>
            <a:extLst/>
          </a:blip>
          <a:stretch>
            <a:fillRect/>
          </a:stretch>
        </p:blipFill>
        <p:spPr>
          <a:xfrm>
            <a:off x="3779911" y="2060848"/>
            <a:ext cx="1474578" cy="1368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2" descr="Picture 2"/>
          <p:cNvPicPr>
            <a:picLocks noChangeAspect="1"/>
          </p:cNvPicPr>
          <p:nvPr/>
        </p:nvPicPr>
        <p:blipFill>
          <a:blip r:embed="rId5">
            <a:alphaModFix amt="35000"/>
            <a:extLst/>
          </a:blip>
          <a:stretch>
            <a:fillRect/>
          </a:stretch>
        </p:blipFill>
        <p:spPr>
          <a:xfrm>
            <a:off x="6030400" y="2420888"/>
            <a:ext cx="1368153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Picture 2" descr="Picture 2"/>
          <p:cNvPicPr>
            <a:picLocks noChangeAspect="1"/>
          </p:cNvPicPr>
          <p:nvPr/>
        </p:nvPicPr>
        <p:blipFill>
          <a:blip r:embed="rId5">
            <a:alphaModFix amt="35000"/>
            <a:extLst/>
          </a:blip>
          <a:stretch>
            <a:fillRect/>
          </a:stretch>
        </p:blipFill>
        <p:spPr>
          <a:xfrm>
            <a:off x="5948005" y="4247912"/>
            <a:ext cx="1532943" cy="1541654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Ellipse 9"/>
          <p:cNvSpPr/>
          <p:nvPr/>
        </p:nvSpPr>
        <p:spPr>
          <a:xfrm>
            <a:off x="1479581" y="4048149"/>
            <a:ext cx="1792349" cy="1699153"/>
          </a:xfrm>
          <a:prstGeom prst="ellipse">
            <a:avLst/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239" name="Titel 1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Recommendations</a:t>
            </a:r>
          </a:p>
        </p:txBody>
      </p:sp>
      <p:sp>
        <p:nvSpPr>
          <p:cNvPr id="240" name="Inhaltsplatzhalter 2"/>
          <p:cNvSpPr txBox="1"/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Construction of Battery Storage Facilities as soon as possible</a:t>
            </a:r>
          </a:p>
          <a:p>
            <a:pPr>
              <a:buBlip>
                <a:blip r:embed="rId2"/>
              </a:buBlip>
            </a:pPr>
            <a:r>
              <a:t>Best </a:t>
            </a:r>
            <a:r>
              <a:rPr i="1"/>
              <a:t>current</a:t>
            </a:r>
            <a:r>
              <a:t> solution</a:t>
            </a:r>
          </a:p>
          <a:p>
            <a:pPr>
              <a:buBlip>
                <a:blip r:embed="rId2"/>
              </a:buBlip>
            </a:pPr>
            <a:r>
              <a:t>Rapid developments into Hydrogen could substitute Batteries in the future</a:t>
            </a:r>
          </a:p>
        </p:txBody>
      </p:sp>
      <p:pic>
        <p:nvPicPr>
          <p:cNvPr id="241" name="Grafik 3" descr="Grafik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Foliennummernplatzhalter 5"/>
          <p:cNvSpPr txBox="1"/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ußzeilenplatzhalter 6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116" name="Inhaltsplatzhalter 2"/>
          <p:cNvSpPr txBox="1"/>
          <p:nvPr/>
        </p:nvSpPr>
        <p:spPr>
          <a:xfrm>
            <a:off x="586192" y="1174460"/>
            <a:ext cx="8356601" cy="4204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</a:p>
          <a:p>
            <a:pPr>
              <a:spcBef>
                <a:spcPts val="500"/>
              </a:spcBef>
              <a:defRPr sz="2400"/>
            </a:pP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</a:p>
          <a:p>
            <a:pPr>
              <a:spcBef>
                <a:spcPts val="500"/>
              </a:spcBef>
              <a:defRPr sz="2400"/>
            </a:pP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t>Power production is inconsistent</a:t>
            </a: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t>Excess energy is generated</a:t>
            </a:r>
          </a:p>
        </p:txBody>
      </p:sp>
      <p:sp>
        <p:nvSpPr>
          <p:cNvPr id="117" name="Titel 3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Problem</a:t>
            </a:r>
          </a:p>
        </p:txBody>
      </p:sp>
      <p:sp>
        <p:nvSpPr>
          <p:cNvPr id="118" name="Inhaltsplatzhalter 4"/>
          <p:cNvSpPr txBox="1"/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19" name="Grafik 5" descr="Grafik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Foliennummernplatzhalter 7"/>
          <p:cNvSpPr txBox="1"/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21" name="Grafik 1" descr="Grafik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54788" y="1195097"/>
            <a:ext cx="7371854" cy="2843894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pPr/>
            <a:r>
              <a:t>Source: https://www.energy-charts.de/power.htm?source=wind-onshore&amp;year=2020&amp;week=3</a:t>
            </a:r>
          </a:p>
        </p:txBody>
      </p:sp>
      <p:sp>
        <p:nvSpPr>
          <p:cNvPr id="123" name="Textfeld 9"/>
          <p:cNvSpPr txBox="1"/>
          <p:nvPr/>
        </p:nvSpPr>
        <p:spPr>
          <a:xfrm>
            <a:off x="956845" y="4237265"/>
            <a:ext cx="727153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Figure 1: Peaks and </a:t>
            </a:r>
            <a:r>
              <a:t>lows</a:t>
            </a:r>
            <a:r>
              <a:t> of </a:t>
            </a:r>
            <a:r>
              <a:t>onshore</a:t>
            </a:r>
            <a:r>
              <a:t> wind power plants in Germany</a:t>
            </a:r>
          </a:p>
        </p:txBody>
      </p:sp>
      <p:sp>
        <p:nvSpPr>
          <p:cNvPr id="124" name="Textfeld 10"/>
          <p:cNvSpPr txBox="1"/>
          <p:nvPr/>
        </p:nvSpPr>
        <p:spPr>
          <a:xfrm rot="16200000">
            <a:off x="-26932" y="2158517"/>
            <a:ext cx="1490505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/>
            </a:lvl1pPr>
          </a:lstStyle>
          <a:p>
            <a:pPr/>
            <a:r>
              <a:t>Power (MWh)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127" name="Inhaltsplatzhalter 2"/>
          <p:cNvSpPr txBox="1"/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 marL="0" indent="0">
              <a:buSzTx/>
              <a:buNone/>
            </a:pPr>
          </a:p>
          <a:p>
            <a:pPr>
              <a:buBlip>
                <a:blip r:embed="rId2"/>
              </a:buBlip>
            </a:pPr>
          </a:p>
          <a:p>
            <a:pPr>
              <a:buBlip>
                <a:blip r:embed="rId2"/>
              </a:buBlip>
            </a:pPr>
          </a:p>
          <a:p>
            <a:pPr marL="0" indent="0">
              <a:buSzTx/>
              <a:buNone/>
            </a:pPr>
          </a:p>
          <a:p>
            <a:pPr marL="0" indent="0" algn="ctr">
              <a:buSzTx/>
              <a:buNone/>
            </a:pPr>
          </a:p>
          <a:p>
            <a:pPr marL="0" indent="0" algn="ctr">
              <a:buSzTx/>
              <a:buNone/>
            </a:pPr>
            <a:r>
              <a:t>Possible solution?</a:t>
            </a:r>
          </a:p>
          <a:p>
            <a:pPr marL="0" indent="0" algn="ctr">
              <a:buSzTx/>
              <a:buNone/>
            </a:pPr>
            <a:r>
              <a:t>Which system fits best?</a:t>
            </a:r>
          </a:p>
        </p:txBody>
      </p:sp>
      <p:sp>
        <p:nvSpPr>
          <p:cNvPr id="128" name="Titel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Energy storage systems</a:t>
            </a:r>
          </a:p>
        </p:txBody>
      </p:sp>
      <p:sp>
        <p:nvSpPr>
          <p:cNvPr id="129" name="Foliennummernplatzhalter 4"/>
          <p:cNvSpPr txBox="1"/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32" name="Ellipse 6"/>
          <p:cNvGrpSpPr/>
          <p:nvPr/>
        </p:nvGrpSpPr>
        <p:grpSpPr>
          <a:xfrm>
            <a:off x="3555200" y="2811395"/>
            <a:ext cx="2030423" cy="1475252"/>
            <a:chOff x="0" y="0"/>
            <a:chExt cx="2030421" cy="1475250"/>
          </a:xfrm>
        </p:grpSpPr>
        <p:sp>
          <p:nvSpPr>
            <p:cNvPr id="130" name="Oval"/>
            <p:cNvSpPr/>
            <p:nvPr/>
          </p:nvSpPr>
          <p:spPr>
            <a:xfrm>
              <a:off x="0" y="-1"/>
              <a:ext cx="2030422" cy="1475252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2800"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31" name="Excess energy"/>
            <p:cNvSpPr txBox="1"/>
            <p:nvPr/>
          </p:nvSpPr>
          <p:spPr>
            <a:xfrm>
              <a:off x="343067" y="291321"/>
              <a:ext cx="1344287" cy="8926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 sz="2800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Excess energy</a:t>
              </a:r>
            </a:p>
          </p:txBody>
        </p:sp>
      </p:grpSp>
      <p:sp>
        <p:nvSpPr>
          <p:cNvPr id="133" name="Gerade Verbindung mit Pfeil 8"/>
          <p:cNvSpPr/>
          <p:nvPr/>
        </p:nvSpPr>
        <p:spPr>
          <a:xfrm flipH="1" flipV="1">
            <a:off x="2702523" y="2465857"/>
            <a:ext cx="955394" cy="72322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36" name="Ellipse 9"/>
          <p:cNvGrpSpPr/>
          <p:nvPr/>
        </p:nvGrpSpPr>
        <p:grpSpPr>
          <a:xfrm>
            <a:off x="1441045" y="1482453"/>
            <a:ext cx="1477915" cy="1152130"/>
            <a:chOff x="0" y="0"/>
            <a:chExt cx="1477914" cy="1152128"/>
          </a:xfrm>
        </p:grpSpPr>
        <p:sp>
          <p:nvSpPr>
            <p:cNvPr id="134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35" name="Power-to-Gas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Power-to-Gas</a:t>
              </a:r>
            </a:p>
          </p:txBody>
        </p:sp>
      </p:grpSp>
      <p:grpSp>
        <p:nvGrpSpPr>
          <p:cNvPr id="139" name="Ellipse 16"/>
          <p:cNvGrpSpPr/>
          <p:nvPr/>
        </p:nvGrpSpPr>
        <p:grpSpPr>
          <a:xfrm>
            <a:off x="3830304" y="1198562"/>
            <a:ext cx="1477915" cy="1152129"/>
            <a:chOff x="0" y="0"/>
            <a:chExt cx="1477914" cy="1152128"/>
          </a:xfrm>
        </p:grpSpPr>
        <p:sp>
          <p:nvSpPr>
            <p:cNvPr id="137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38" name="Vehicle to grid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Vehicle to grid</a:t>
              </a:r>
            </a:p>
          </p:txBody>
        </p:sp>
      </p:grpSp>
      <p:grpSp>
        <p:nvGrpSpPr>
          <p:cNvPr id="142" name="Ellipse 17"/>
          <p:cNvGrpSpPr/>
          <p:nvPr/>
        </p:nvGrpSpPr>
        <p:grpSpPr>
          <a:xfrm>
            <a:off x="6230790" y="1635535"/>
            <a:ext cx="1477916" cy="1152129"/>
            <a:chOff x="0" y="0"/>
            <a:chExt cx="1477914" cy="1152128"/>
          </a:xfrm>
        </p:grpSpPr>
        <p:sp>
          <p:nvSpPr>
            <p:cNvPr id="140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41" name="Hydrogen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Hydrogen</a:t>
              </a:r>
            </a:p>
          </p:txBody>
        </p:sp>
      </p:grpSp>
      <p:grpSp>
        <p:nvGrpSpPr>
          <p:cNvPr id="145" name="Ellipse 19"/>
          <p:cNvGrpSpPr/>
          <p:nvPr/>
        </p:nvGrpSpPr>
        <p:grpSpPr>
          <a:xfrm>
            <a:off x="1441045" y="3590101"/>
            <a:ext cx="1477915" cy="1152129"/>
            <a:chOff x="0" y="0"/>
            <a:chExt cx="1477914" cy="1152128"/>
          </a:xfrm>
        </p:grpSpPr>
        <p:sp>
          <p:nvSpPr>
            <p:cNvPr id="143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44" name="Battery storage system"/>
            <p:cNvSpPr txBox="1"/>
            <p:nvPr/>
          </p:nvSpPr>
          <p:spPr>
            <a:xfrm>
              <a:off x="262155" y="134033"/>
              <a:ext cx="953604" cy="8840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Battery storage system</a:t>
              </a:r>
            </a:p>
          </p:txBody>
        </p:sp>
      </p:grpSp>
      <p:sp>
        <p:nvSpPr>
          <p:cNvPr id="146" name="Gerade Verbindung mit Pfeil 21"/>
          <p:cNvSpPr/>
          <p:nvPr/>
        </p:nvSpPr>
        <p:spPr>
          <a:xfrm flipH="1">
            <a:off x="2918958" y="3830560"/>
            <a:ext cx="717863" cy="335606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53" name="Gerade Verbindung mit Pfeil 23"/>
          <p:cNvSpPr/>
          <p:nvPr/>
        </p:nvSpPr>
        <p:spPr>
          <a:xfrm>
            <a:off x="4569643" y="2363391"/>
            <a:ext cx="283" cy="4353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>
            <a:solidFill>
              <a:srgbClr val="00937F"/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148" name="Gerade Verbindung mit Pfeil 25"/>
          <p:cNvSpPr/>
          <p:nvPr/>
        </p:nvSpPr>
        <p:spPr>
          <a:xfrm flipV="1">
            <a:off x="5486086" y="2618937"/>
            <a:ext cx="961141" cy="57014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49" name="Gerade Verbindung mit Pfeil 27"/>
          <p:cNvSpPr/>
          <p:nvPr/>
        </p:nvSpPr>
        <p:spPr>
          <a:xfrm>
            <a:off x="5308217" y="3933055"/>
            <a:ext cx="853278" cy="387301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52" name="Ellipse 18"/>
          <p:cNvGrpSpPr/>
          <p:nvPr/>
        </p:nvGrpSpPr>
        <p:grpSpPr>
          <a:xfrm>
            <a:off x="6161494" y="3667080"/>
            <a:ext cx="1616505" cy="1306551"/>
            <a:chOff x="0" y="0"/>
            <a:chExt cx="1616504" cy="1306549"/>
          </a:xfrm>
        </p:grpSpPr>
        <p:sp>
          <p:nvSpPr>
            <p:cNvPr id="150" name="Oval"/>
            <p:cNvSpPr/>
            <p:nvPr/>
          </p:nvSpPr>
          <p:spPr>
            <a:xfrm>
              <a:off x="-1" y="0"/>
              <a:ext cx="1616506" cy="130655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51" name="Pumped storage hydropower"/>
            <p:cNvSpPr txBox="1"/>
            <p:nvPr/>
          </p:nvSpPr>
          <p:spPr>
            <a:xfrm>
              <a:off x="282451" y="77893"/>
              <a:ext cx="1051602" cy="1150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Pumped storage hydropower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156" name="Titel 1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Vehicle to grid</a:t>
            </a:r>
          </a:p>
        </p:txBody>
      </p:sp>
      <p:pic>
        <p:nvPicPr>
          <p:cNvPr id="157" name="Grafik 3" descr="Grafik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Foliennummernplatzhalter 5"/>
          <p:cNvSpPr txBox="1"/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9" name="Inhaltsplatzhalter 10" descr="Inhaltsplatzhalter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5700" y="2664618"/>
            <a:ext cx="6829425" cy="19621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162" name="Titel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Vehicle to grid</a:t>
            </a:r>
          </a:p>
        </p:txBody>
      </p:sp>
      <p:pic>
        <p:nvPicPr>
          <p:cNvPr id="163" name="Inhaltsplatzhalter 6" descr="Inhaltsplatzhalter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92675" y="4844384"/>
            <a:ext cx="3003359" cy="2013617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Foliennummernplatzhalter 4"/>
          <p:cNvSpPr txBox="1"/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5" name="Grafik 8" descr="Grafik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09871" y="4847597"/>
            <a:ext cx="1908612" cy="2013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Grafik 10" descr="Grafik 1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9944" y="1014590"/>
            <a:ext cx="5412643" cy="3710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Grafik 12" descr="Grafik 12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679840" y="1014590"/>
            <a:ext cx="3367602" cy="37105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170" name="Titel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Vehicle to grid</a:t>
            </a:r>
          </a:p>
        </p:txBody>
      </p:sp>
      <p:pic>
        <p:nvPicPr>
          <p:cNvPr id="171" name="Inhaltsplatzhalter 8" descr="Inhaltsplatzhalter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7054" y="1198562"/>
            <a:ext cx="5006717" cy="489426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Foliennummernplatzhalter 4"/>
          <p:cNvSpPr txBox="1"/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175" name="Titel 1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Hydrogen as an energy storage system</a:t>
            </a:r>
          </a:p>
        </p:txBody>
      </p:sp>
      <p:pic>
        <p:nvPicPr>
          <p:cNvPr id="176" name="Inhaltsplatzhalter 7" descr="Inhaltsplatzhalter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3725" y="1721643"/>
            <a:ext cx="7953375" cy="3848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Grafik 3" descr="Grafik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Foliennummernplatzhalter 5"/>
          <p:cNvSpPr txBox="1"/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9" name="Textfeld 2"/>
          <p:cNvSpPr txBox="1"/>
          <p:nvPr/>
        </p:nvSpPr>
        <p:spPr>
          <a:xfrm>
            <a:off x="947965" y="6018977"/>
            <a:ext cx="7280414" cy="391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pPr/>
            <a:r>
              <a:t>Source:https://www.researchgate.net/figure/Topology-of-hydrogen-storage-system-electrolyser-storage-vessel-and-fuel-cell-after_fig1_311679888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Body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sp>
        <p:nvSpPr>
          <p:cNvPr id="183" name="Slide Number"/>
          <p:cNvSpPr txBox="1"/>
          <p:nvPr>
            <p:ph type="sldNum" sz="quarter" idx="2"/>
          </p:nvPr>
        </p:nvSpPr>
        <p:spPr>
          <a:xfrm>
            <a:off x="8326452" y="6406785"/>
            <a:ext cx="188898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4" name="Titel 1"/>
          <p:cNvSpPr txBox="1"/>
          <p:nvPr/>
        </p:nvSpPr>
        <p:spPr>
          <a:xfrm>
            <a:off x="1403648" y="333375"/>
            <a:ext cx="5898852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>
            <a:lvl1pPr>
              <a:defRPr b="1" sz="2400"/>
            </a:lvl1pPr>
          </a:lstStyle>
          <a:p>
            <a:pPr/>
            <a:r>
              <a:t>Hydrogen as an energy storage system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ußzeilenplatzhalter 5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Rocket Science // Moritz, Kai, Annabelle, Lennart, Christian</a:t>
            </a:r>
          </a:p>
        </p:txBody>
      </p:sp>
      <p:sp>
        <p:nvSpPr>
          <p:cNvPr id="187" name="Titel 1"/>
          <p:cNvSpPr txBox="1"/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pPr/>
            <a:r>
              <a:t>Pumped storage hydropower</a:t>
            </a:r>
          </a:p>
        </p:txBody>
      </p:sp>
      <p:pic>
        <p:nvPicPr>
          <p:cNvPr id="188" name="Inhaltsplatzhalter 7" descr="Inhaltsplatzhalter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1715" y="1268759"/>
            <a:ext cx="8297396" cy="4753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Grafik 4" descr="Grafik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Foliennummernplatzhalter 6"/>
          <p:cNvSpPr txBox="1"/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1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pPr/>
            <a:r>
              <a:t>Source: https://en.wikipedia.org/wiki/Pumped-storage_hydroelectricity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